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y="5143500" cx="9144000"/>
  <p:notesSz cx="6858000" cy="9144000"/>
  <p:embeddedFontLst>
    <p:embeddedFont>
      <p:font typeface="Gill Sans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Michael Felza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6715CB7-6561-436E-9C4D-41C50D343302}">
  <a:tblStyle styleId="{46715CB7-6561-436E-9C4D-41C50D3433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GillSans-regular.fntdata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32" Type="http://schemas.openxmlformats.org/officeDocument/2006/relationships/font" Target="fonts/GillSans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03-15T21:06:21.769">
    <p:pos x="3624" y="2561"/>
    <p:text>Show overlay.  Make actual DFD</p:tex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54d4084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54d4084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1d6a1112cc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1d6a1112c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54dff1bbe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154dff1bb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d6a1112c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1d6a1112c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1a145e336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1a145e336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154dff1bbe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154dff1bb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1d6a1112c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1d6a1112c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1d6a1112cc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1d6a1112cc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1d6a1112cc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1d6a1112cc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154dff1bbe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154dff1bb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154dff1bb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154dff1bb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a145e336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a145e336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 sz="1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Irrigation involves applying the optimal amount of water to a crop field</a:t>
            </a:r>
            <a:endParaRPr sz="1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 sz="1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Different crops have different root depths and abilities and tolerances for water. Irrigation amounts are adjusted for different crop types</a:t>
            </a:r>
            <a:endParaRPr sz="1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 sz="1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If we think of </a:t>
            </a:r>
            <a:r>
              <a:rPr lang="en" sz="1400" u="sng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soil water</a:t>
            </a:r>
            <a:r>
              <a:rPr lang="en" sz="1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as a bucket, there are many variables acting as water inputs and outputs to//from that bucket</a:t>
            </a:r>
            <a:endParaRPr sz="1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1d6a1112cc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1d6a1112cc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154dff1bb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154dff1bb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1d6a1112cc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1d6a1112cc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154dff1bb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154dff1bb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1a145e336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1a145e336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a145e336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a145e336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-Soils are conventionally broken down into discrete horizons, based on soil composition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-Horizons are not always at same depth intervals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a145e336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a145e336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a145e336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a145e336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a145e336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a145e336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54dff1bbe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54dff1bbe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154dff1bbe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154dff1bbe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8.png"/><Relationship Id="rId5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Relationship Id="rId4" Type="http://schemas.openxmlformats.org/officeDocument/2006/relationships/image" Target="../media/image20.png"/><Relationship Id="rId5" Type="http://schemas.openxmlformats.org/officeDocument/2006/relationships/image" Target="../media/image25.png"/><Relationship Id="rId6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Relationship Id="rId4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2.jpg"/><Relationship Id="rId6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1.xml"/><Relationship Id="rId4" Type="http://schemas.openxmlformats.org/officeDocument/2006/relationships/image" Target="../media/image14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536475" y="1728788"/>
            <a:ext cx="5609400" cy="15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Sensitivity of Soil Water Holding Capacity</a:t>
            </a:r>
            <a:endParaRPr b="1" sz="2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to Methods of Spatial Interpolation</a:t>
            </a:r>
            <a:endParaRPr b="1" sz="2000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461" y="1127987"/>
            <a:ext cx="1856438" cy="141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7289" y="3051889"/>
            <a:ext cx="1624755" cy="96361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536475" y="2907413"/>
            <a:ext cx="17454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Michael Felzan</a:t>
            </a:r>
            <a:endParaRPr sz="22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>
            <p:ph type="title"/>
          </p:nvPr>
        </p:nvSpPr>
        <p:spPr>
          <a:xfrm>
            <a:off x="311700" y="241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Expected Outcomes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2"/>
          <p:cNvSpPr txBox="1"/>
          <p:nvPr>
            <p:ph idx="1" type="body"/>
          </p:nvPr>
        </p:nvSpPr>
        <p:spPr>
          <a:xfrm>
            <a:off x="375700" y="1303175"/>
            <a:ext cx="3999900" cy="13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300" u="sng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Objective 1.</a:t>
            </a:r>
            <a:br>
              <a:rPr b="1" lang="en" sz="13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endParaRPr sz="1200">
              <a:solidFill>
                <a:schemeClr val="dk1"/>
              </a:solidFill>
              <a:highlight>
                <a:srgbClr val="FF0000"/>
              </a:highligh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8" name="Google Shape;158;p22"/>
          <p:cNvSpPr txBox="1"/>
          <p:nvPr>
            <p:ph idx="2" type="body"/>
          </p:nvPr>
        </p:nvSpPr>
        <p:spPr>
          <a:xfrm>
            <a:off x="318050" y="3294525"/>
            <a:ext cx="3999900" cy="15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Objective 2.</a:t>
            </a:r>
            <a:endParaRPr sz="1300" u="sng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0000"/>
              </a:highlight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2400" y="1432925"/>
            <a:ext cx="1165355" cy="1209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1984" y="1432925"/>
            <a:ext cx="1165355" cy="1209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4319" y="1432925"/>
            <a:ext cx="1165355" cy="1209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9670" y="1467266"/>
            <a:ext cx="1165355" cy="120941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2"/>
          <p:cNvSpPr txBox="1"/>
          <p:nvPr/>
        </p:nvSpPr>
        <p:spPr>
          <a:xfrm>
            <a:off x="2056466" y="2600830"/>
            <a:ext cx="64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0-12in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3131992" y="2600830"/>
            <a:ext cx="75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12-24in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5" name="Google Shape;165;p22"/>
          <p:cNvSpPr txBox="1"/>
          <p:nvPr/>
        </p:nvSpPr>
        <p:spPr>
          <a:xfrm>
            <a:off x="5415487" y="2600830"/>
            <a:ext cx="75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36-48in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6" name="Google Shape;166;p22"/>
          <p:cNvSpPr txBox="1"/>
          <p:nvPr/>
        </p:nvSpPr>
        <p:spPr>
          <a:xfrm>
            <a:off x="2873100" y="1070500"/>
            <a:ext cx="2697000" cy="338700"/>
          </a:xfrm>
          <a:prstGeom prst="rect">
            <a:avLst/>
          </a:prstGeom>
          <a:solidFill>
            <a:srgbClr val="92F3B7">
              <a:alpha val="2346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AWS estimates (min and max)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4273739" y="2600830"/>
            <a:ext cx="759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24</a:t>
            </a: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-36in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  <p:graphicFrame>
        <p:nvGraphicFramePr>
          <p:cNvPr id="168" name="Google Shape;168;p22"/>
          <p:cNvGraphicFramePr/>
          <p:nvPr/>
        </p:nvGraphicFramePr>
        <p:xfrm>
          <a:off x="1846850" y="346666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{46715CB7-6561-436E-9C4D-41C50D343302}</a:tableStyleId>
              </a:tblPr>
              <a:tblGrid>
                <a:gridCol w="555475"/>
                <a:gridCol w="555475"/>
                <a:gridCol w="595700"/>
                <a:gridCol w="575000"/>
                <a:gridCol w="495825"/>
              </a:tblGrid>
              <a:tr h="54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Parcel ID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IDW AWS</a:t>
                      </a:r>
                      <a:endParaRPr b="1"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Area Weighted AWS</a:t>
                      </a:r>
                      <a:endParaRPr b="1"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&lt;Heuristic&gt;</a:t>
                      </a:r>
                      <a:endParaRPr b="1"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AWS</a:t>
                      </a:r>
                      <a:endParaRPr b="1"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Parcel Size (acres)</a:t>
                      </a:r>
                      <a:endParaRPr b="1"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299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1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299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2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271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3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graphicFrame>
        <p:nvGraphicFramePr>
          <p:cNvPr id="169" name="Google Shape;169;p22"/>
          <p:cNvGraphicFramePr/>
          <p:nvPr/>
        </p:nvGraphicFramePr>
        <p:xfrm>
          <a:off x="4940650" y="341810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{46715CB7-6561-436E-9C4D-41C50D343302}</a:tableStyleId>
              </a:tblPr>
              <a:tblGrid>
                <a:gridCol w="555475"/>
                <a:gridCol w="555475"/>
                <a:gridCol w="595700"/>
                <a:gridCol w="575000"/>
                <a:gridCol w="495825"/>
              </a:tblGrid>
              <a:tr h="566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Parcel ID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IDW AWS</a:t>
                      </a:r>
                      <a:endParaRPr b="1"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Area Weighted AWS</a:t>
                      </a:r>
                      <a:endParaRPr b="1"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&lt;Heuristic&gt;</a:t>
                      </a:r>
                      <a:endParaRPr b="1"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AWS</a:t>
                      </a:r>
                      <a:endParaRPr b="1"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Parcel Size (acres)</a:t>
                      </a:r>
                      <a:endParaRPr b="1"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310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1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310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2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283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3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sz="6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170" name="Google Shape;170;p22"/>
          <p:cNvSpPr txBox="1"/>
          <p:nvPr/>
        </p:nvSpPr>
        <p:spPr>
          <a:xfrm>
            <a:off x="3269500" y="3196025"/>
            <a:ext cx="2697000" cy="338700"/>
          </a:xfrm>
          <a:prstGeom prst="rect">
            <a:avLst/>
          </a:prstGeom>
          <a:solidFill>
            <a:srgbClr val="92F3B7">
              <a:alpha val="2346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Amount of Variance between methods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1" name="Google Shape;171;p22"/>
          <p:cNvSpPr txBox="1"/>
          <p:nvPr/>
        </p:nvSpPr>
        <p:spPr>
          <a:xfrm>
            <a:off x="2957791" y="4804805"/>
            <a:ext cx="64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0-25cm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6006278" y="4804805"/>
            <a:ext cx="64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0-50cm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8139678" y="4008280"/>
            <a:ext cx="64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.  .  .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Additional Project Deliverables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3"/>
          <p:cNvSpPr txBox="1"/>
          <p:nvPr>
            <p:ph idx="1" type="body"/>
          </p:nvPr>
        </p:nvSpPr>
        <p:spPr>
          <a:xfrm>
            <a:off x="632450" y="15325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Python wrapper tool for accessing SSURGO easily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Python Jupyter Notebooks documenting all steps/parameters used in process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Jupyter Notebook which takes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spatial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interpolation algorithm and soil depth interval as user inputs to calculate AWS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80" name="Google Shape;1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9275" y="2157541"/>
            <a:ext cx="758725" cy="733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7350" y="2393091"/>
            <a:ext cx="758725" cy="733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8000" y="2652391"/>
            <a:ext cx="758725" cy="733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/>
        </p:nvSpPr>
        <p:spPr>
          <a:xfrm>
            <a:off x="8684700" y="2098600"/>
            <a:ext cx="733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4"/>
          <p:cNvSpPr txBox="1"/>
          <p:nvPr>
            <p:ph type="title"/>
          </p:nvPr>
        </p:nvSpPr>
        <p:spPr>
          <a:xfrm>
            <a:off x="311700" y="146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Objective 1. Input Data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b="27420" l="24715" r="26049" t="29348"/>
          <a:stretch/>
        </p:blipFill>
        <p:spPr>
          <a:xfrm>
            <a:off x="182062" y="191200"/>
            <a:ext cx="963528" cy="44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1650" y="1348174"/>
            <a:ext cx="1656150" cy="26722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1" name="Google Shape;191;p24"/>
          <p:cNvPicPr preferRelativeResize="0"/>
          <p:nvPr/>
        </p:nvPicPr>
        <p:blipFill rotWithShape="1">
          <a:blip r:embed="rId5">
            <a:alphaModFix/>
          </a:blip>
          <a:srcRect b="19124" l="3557" r="11732" t="10695"/>
          <a:stretch/>
        </p:blipFill>
        <p:spPr>
          <a:xfrm>
            <a:off x="5108939" y="1875705"/>
            <a:ext cx="3785585" cy="304288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2" name="Google Shape;192;p24"/>
          <p:cNvSpPr txBox="1"/>
          <p:nvPr>
            <p:ph idx="1" type="body"/>
          </p:nvPr>
        </p:nvSpPr>
        <p:spPr>
          <a:xfrm>
            <a:off x="311700" y="1614125"/>
            <a:ext cx="3454800" cy="16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➢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‘‘CHORIZON’ table within</a:t>
            </a:r>
            <a:r>
              <a:rPr b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b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gSSURGO</a:t>
            </a:r>
            <a:br>
              <a:rPr b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endParaRPr sz="1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ill Sans"/>
              <a:buChar char="➢"/>
            </a:pP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“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COMPONENT” table within </a:t>
            </a:r>
            <a:r>
              <a:rPr b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gSSURGO</a:t>
            </a:r>
            <a:br>
              <a:rPr lang="en" sz="1200">
                <a:solidFill>
                  <a:schemeClr val="dk1"/>
                </a:solidFill>
                <a:highlight>
                  <a:srgbClr val="FF0000"/>
                </a:highlight>
                <a:latin typeface="Gill Sans"/>
                <a:ea typeface="Gill Sans"/>
                <a:cs typeface="Gill Sans"/>
                <a:sym typeface="Gill Sans"/>
              </a:rPr>
            </a:br>
            <a:endParaRPr sz="1200">
              <a:solidFill>
                <a:schemeClr val="dk1"/>
              </a:solidFill>
              <a:highlight>
                <a:srgbClr val="FF0000"/>
              </a:highlight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Gill Sans"/>
              <a:buChar char="➢"/>
            </a:pPr>
            <a:r>
              <a:rPr i="1" lang="en">
                <a:solidFill>
                  <a:srgbClr val="666666"/>
                </a:solidFill>
                <a:latin typeface="Gill Sans"/>
                <a:ea typeface="Gill Sans"/>
                <a:cs typeface="Gill Sans"/>
                <a:sym typeface="Gill Sans"/>
              </a:rPr>
              <a:t>(“MUGGATT” table within </a:t>
            </a:r>
            <a:r>
              <a:rPr b="1" i="1" lang="en">
                <a:solidFill>
                  <a:srgbClr val="666666"/>
                </a:solidFill>
                <a:latin typeface="Gill Sans"/>
                <a:ea typeface="Gill Sans"/>
                <a:cs typeface="Gill Sans"/>
                <a:sym typeface="Gill Sans"/>
              </a:rPr>
              <a:t>gSSURGO)</a:t>
            </a:r>
            <a:endParaRPr i="1" sz="1200">
              <a:solidFill>
                <a:srgbClr val="666666"/>
              </a:solidFill>
              <a:highlight>
                <a:srgbClr val="FF0000"/>
              </a:highlight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3" name="Google Shape;193;p24"/>
          <p:cNvPicPr preferRelativeResize="0"/>
          <p:nvPr/>
        </p:nvPicPr>
        <p:blipFill rotWithShape="1">
          <a:blip r:embed="rId5">
            <a:alphaModFix/>
          </a:blip>
          <a:srcRect b="65013" l="75267" r="19239" t="30519"/>
          <a:stretch/>
        </p:blipFill>
        <p:spPr>
          <a:xfrm>
            <a:off x="5741000" y="2597712"/>
            <a:ext cx="255252" cy="20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/>
        </p:nvSpPr>
        <p:spPr>
          <a:xfrm>
            <a:off x="8684700" y="1823225"/>
            <a:ext cx="733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5"/>
          <p:cNvSpPr txBox="1"/>
          <p:nvPr>
            <p:ph type="title"/>
          </p:nvPr>
        </p:nvSpPr>
        <p:spPr>
          <a:xfrm>
            <a:off x="311700" y="146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Objective 1. Input Data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5"/>
          <p:cNvPicPr preferRelativeResize="0"/>
          <p:nvPr/>
        </p:nvPicPr>
        <p:blipFill rotWithShape="1">
          <a:blip r:embed="rId3">
            <a:alphaModFix/>
          </a:blip>
          <a:srcRect b="27420" l="24715" r="26049" t="29348"/>
          <a:stretch/>
        </p:blipFill>
        <p:spPr>
          <a:xfrm>
            <a:off x="182062" y="191200"/>
            <a:ext cx="963528" cy="44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5"/>
          <p:cNvPicPr preferRelativeResize="0"/>
          <p:nvPr/>
        </p:nvPicPr>
        <p:blipFill rotWithShape="1">
          <a:blip r:embed="rId4">
            <a:alphaModFix/>
          </a:blip>
          <a:srcRect b="14162" l="0" r="0" t="32352"/>
          <a:stretch/>
        </p:blipFill>
        <p:spPr>
          <a:xfrm>
            <a:off x="1886525" y="719475"/>
            <a:ext cx="7079026" cy="4566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5"/>
          <p:cNvPicPr preferRelativeResize="0"/>
          <p:nvPr/>
        </p:nvPicPr>
        <p:blipFill rotWithShape="1">
          <a:blip r:embed="rId4">
            <a:alphaModFix/>
          </a:blip>
          <a:srcRect b="68795" l="1540" r="75996" t="11921"/>
          <a:stretch/>
        </p:blipFill>
        <p:spPr>
          <a:xfrm>
            <a:off x="78075" y="1748550"/>
            <a:ext cx="1590126" cy="1646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3" name="Google Shape;203;p25"/>
          <p:cNvCxnSpPr/>
          <p:nvPr/>
        </p:nvCxnSpPr>
        <p:spPr>
          <a:xfrm flipH="1" rot="10800000">
            <a:off x="1261550" y="2737375"/>
            <a:ext cx="1385700" cy="88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type="title"/>
          </p:nvPr>
        </p:nvSpPr>
        <p:spPr>
          <a:xfrm>
            <a:off x="311700" y="-53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Objective 1. Methodology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26"/>
          <p:cNvPicPr preferRelativeResize="0"/>
          <p:nvPr/>
        </p:nvPicPr>
        <p:blipFill rotWithShape="1">
          <a:blip r:embed="rId3">
            <a:alphaModFix/>
          </a:blip>
          <a:srcRect b="27420" l="24715" r="26049" t="29348"/>
          <a:stretch/>
        </p:blipFill>
        <p:spPr>
          <a:xfrm>
            <a:off x="182062" y="191200"/>
            <a:ext cx="963528" cy="44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4275" y="357225"/>
            <a:ext cx="7175450" cy="4888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7"/>
          <p:cNvPicPr preferRelativeResize="0"/>
          <p:nvPr/>
        </p:nvPicPr>
        <p:blipFill rotWithShape="1">
          <a:blip r:embed="rId3">
            <a:alphaModFix/>
          </a:blip>
          <a:srcRect b="27420" l="24715" r="26049" t="29348"/>
          <a:stretch/>
        </p:blipFill>
        <p:spPr>
          <a:xfrm>
            <a:off x="938548" y="777501"/>
            <a:ext cx="6911549" cy="320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425" y="1215375"/>
            <a:ext cx="1726135" cy="16659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1" name="Google Shape;221;p28"/>
          <p:cNvSpPr txBox="1"/>
          <p:nvPr/>
        </p:nvSpPr>
        <p:spPr>
          <a:xfrm>
            <a:off x="4605975" y="899325"/>
            <a:ext cx="476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ill Sans"/>
                <a:ea typeface="Gill Sans"/>
                <a:cs typeface="Gill Sans"/>
                <a:sym typeface="Gill Sans"/>
              </a:rPr>
              <a:t>gSSURGO Data Structure</a:t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22" name="Google Shape;222;p28"/>
          <p:cNvPicPr preferRelativeResize="0"/>
          <p:nvPr/>
        </p:nvPicPr>
        <p:blipFill rotWithShape="1">
          <a:blip r:embed="rId4">
            <a:alphaModFix/>
          </a:blip>
          <a:srcRect b="19124" l="3557" r="11732" t="10695"/>
          <a:stretch/>
        </p:blipFill>
        <p:spPr>
          <a:xfrm>
            <a:off x="4989313" y="1266137"/>
            <a:ext cx="3936276" cy="321012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3" name="Google Shape;22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47800" y="712200"/>
            <a:ext cx="3148001" cy="23610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28"/>
          <p:cNvCxnSpPr/>
          <p:nvPr/>
        </p:nvCxnSpPr>
        <p:spPr>
          <a:xfrm rot="10800000">
            <a:off x="2291950" y="2146125"/>
            <a:ext cx="2871300" cy="2040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5" name="Google Shape;225;p28"/>
          <p:cNvCxnSpPr/>
          <p:nvPr/>
        </p:nvCxnSpPr>
        <p:spPr>
          <a:xfrm flipH="1">
            <a:off x="3053700" y="1542675"/>
            <a:ext cx="3491700" cy="1092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6" name="Google Shape;226;p28"/>
          <p:cNvCxnSpPr/>
          <p:nvPr/>
        </p:nvCxnSpPr>
        <p:spPr>
          <a:xfrm rot="10800000">
            <a:off x="3897550" y="3012200"/>
            <a:ext cx="1265700" cy="8874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7" name="Google Shape;227;p28"/>
          <p:cNvCxnSpPr/>
          <p:nvPr/>
        </p:nvCxnSpPr>
        <p:spPr>
          <a:xfrm rot="10800000">
            <a:off x="3533900" y="2881275"/>
            <a:ext cx="1599900" cy="11562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8" name="Google Shape;228;p28"/>
          <p:cNvCxnSpPr/>
          <p:nvPr/>
        </p:nvCxnSpPr>
        <p:spPr>
          <a:xfrm rot="10800000">
            <a:off x="3097300" y="2575600"/>
            <a:ext cx="2051400" cy="16659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9" name="Google Shape;229;p28"/>
          <p:cNvSpPr txBox="1"/>
          <p:nvPr>
            <p:ph idx="1" type="body"/>
          </p:nvPr>
        </p:nvSpPr>
        <p:spPr>
          <a:xfrm>
            <a:off x="418300" y="3521300"/>
            <a:ext cx="3329700" cy="1443600"/>
          </a:xfrm>
          <a:prstGeom prst="rect">
            <a:avLst/>
          </a:prstGeom>
          <a:noFill/>
          <a:ln cap="flat" cmpd="sng" w="19050">
            <a:solidFill>
              <a:srgbClr val="EAD1DC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 u="sng">
                <a:solidFill>
                  <a:srgbClr val="0000FF"/>
                </a:solidFill>
                <a:latin typeface="Gill Sans"/>
                <a:ea typeface="Gill Sans"/>
                <a:cs typeface="Gill Sans"/>
                <a:sym typeface="Gill Sans"/>
              </a:rPr>
              <a:t>MapUnit Polygon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: </a:t>
            </a:r>
            <a:r>
              <a:rPr lang="en" u="sng">
                <a:solidFill>
                  <a:srgbClr val="FF00FF"/>
                </a:solidFill>
                <a:latin typeface="Gill Sans"/>
                <a:ea typeface="Gill Sans"/>
                <a:cs typeface="Gill Sans"/>
                <a:sym typeface="Gill Sans"/>
              </a:rPr>
              <a:t>Component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 = </a:t>
            </a:r>
            <a:b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  </a:t>
            </a:r>
            <a:r>
              <a:rPr b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1:Many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relationship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 u="sng">
                <a:solidFill>
                  <a:srgbClr val="FF00FF"/>
                </a:solidFill>
                <a:latin typeface="Gill Sans"/>
                <a:ea typeface="Gill Sans"/>
                <a:cs typeface="Gill Sans"/>
                <a:sym typeface="Gill Sans"/>
              </a:rPr>
              <a:t>Component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: </a:t>
            </a:r>
            <a:r>
              <a:rPr lang="en" u="sng">
                <a:solidFill>
                  <a:srgbClr val="00D700"/>
                </a:solidFill>
                <a:latin typeface="Gill Sans"/>
                <a:ea typeface="Gill Sans"/>
                <a:cs typeface="Gill Sans"/>
                <a:sym typeface="Gill Sans"/>
              </a:rPr>
              <a:t>Horizon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= </a:t>
            </a:r>
            <a:b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  </a:t>
            </a:r>
            <a:r>
              <a:rPr b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1:Many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relationship</a:t>
            </a:r>
            <a:endParaRPr sz="11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0" name="Google Shape;230;p28"/>
          <p:cNvPicPr preferRelativeResize="0"/>
          <p:nvPr/>
        </p:nvPicPr>
        <p:blipFill rotWithShape="1">
          <a:blip r:embed="rId4">
            <a:alphaModFix/>
          </a:blip>
          <a:srcRect b="65013" l="75267" r="19239" t="30519"/>
          <a:stretch/>
        </p:blipFill>
        <p:spPr>
          <a:xfrm>
            <a:off x="5652175" y="2040249"/>
            <a:ext cx="255252" cy="20430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8"/>
          <p:cNvSpPr/>
          <p:nvPr/>
        </p:nvSpPr>
        <p:spPr>
          <a:xfrm>
            <a:off x="5179100" y="2252750"/>
            <a:ext cx="1305900" cy="479700"/>
          </a:xfrm>
          <a:prstGeom prst="rect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8"/>
          <p:cNvSpPr/>
          <p:nvPr/>
        </p:nvSpPr>
        <p:spPr>
          <a:xfrm>
            <a:off x="7526400" y="2398675"/>
            <a:ext cx="1239600" cy="4557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 txBox="1"/>
          <p:nvPr>
            <p:ph type="title"/>
          </p:nvPr>
        </p:nvSpPr>
        <p:spPr>
          <a:xfrm>
            <a:off x="311700" y="-53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Objective 1. Methodology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29"/>
          <p:cNvPicPr preferRelativeResize="0"/>
          <p:nvPr/>
        </p:nvPicPr>
        <p:blipFill rotWithShape="1">
          <a:blip r:embed="rId3">
            <a:alphaModFix/>
          </a:blip>
          <a:srcRect b="27420" l="24715" r="26049" t="29348"/>
          <a:stretch/>
        </p:blipFill>
        <p:spPr>
          <a:xfrm>
            <a:off x="182062" y="191200"/>
            <a:ext cx="963528" cy="44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58975" y="880850"/>
            <a:ext cx="9555341" cy="426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/>
          <p:nvPr>
            <p:ph idx="1" type="body"/>
          </p:nvPr>
        </p:nvSpPr>
        <p:spPr>
          <a:xfrm>
            <a:off x="418600" y="142570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Gill Sans"/>
              <a:buChar char="●"/>
            </a:pP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Documentation of the (probable) processes used by SSURGO to summarize AWS for </a:t>
            </a:r>
            <a:r>
              <a:rPr i="1"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mukey 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polygons at given soil depth intervals using the SSURGO “component” and “horizon” tables</a:t>
            </a:r>
            <a:b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endParaRPr sz="1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ill Sans"/>
              <a:buChar char="●"/>
            </a:pP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Calculation of minimum and maximum AWS values (between various interpolation algorithms) specifically at the depth intervals of 0-12in, 12-24in, 24-36in, and 36-48in</a:t>
            </a:r>
            <a:b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endParaRPr sz="1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ill Sans"/>
              <a:buChar char="○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Associated map visualizations of these findings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45" name="Google Shape;24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5525" y="1671087"/>
            <a:ext cx="1288606" cy="141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3825" y="1671087"/>
            <a:ext cx="1288606" cy="141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5525" y="3265987"/>
            <a:ext cx="1288606" cy="141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3825" y="3265987"/>
            <a:ext cx="1288606" cy="141927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0"/>
          <p:cNvSpPr txBox="1"/>
          <p:nvPr/>
        </p:nvSpPr>
        <p:spPr>
          <a:xfrm>
            <a:off x="5548225" y="3041650"/>
            <a:ext cx="71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0-12in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0" name="Google Shape;250;p30"/>
          <p:cNvSpPr txBox="1"/>
          <p:nvPr/>
        </p:nvSpPr>
        <p:spPr>
          <a:xfrm>
            <a:off x="7186525" y="3041650"/>
            <a:ext cx="8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12</a:t>
            </a: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-24in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1" name="Google Shape;251;p30"/>
          <p:cNvSpPr txBox="1"/>
          <p:nvPr/>
        </p:nvSpPr>
        <p:spPr>
          <a:xfrm>
            <a:off x="5485525" y="4591050"/>
            <a:ext cx="8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24</a:t>
            </a: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-36in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2" name="Google Shape;252;p30"/>
          <p:cNvSpPr txBox="1"/>
          <p:nvPr/>
        </p:nvSpPr>
        <p:spPr>
          <a:xfrm>
            <a:off x="7186525" y="4591050"/>
            <a:ext cx="8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36</a:t>
            </a: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-48in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3" name="Google Shape;253;p30"/>
          <p:cNvSpPr txBox="1"/>
          <p:nvPr/>
        </p:nvSpPr>
        <p:spPr>
          <a:xfrm>
            <a:off x="5375525" y="1276850"/>
            <a:ext cx="2810100" cy="400200"/>
          </a:xfrm>
          <a:prstGeom prst="rect">
            <a:avLst/>
          </a:prstGeom>
          <a:solidFill>
            <a:srgbClr val="92F3B7">
              <a:alpha val="2346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AWS estimates (min and max)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4" name="Google Shape;254;p30"/>
          <p:cNvSpPr txBox="1"/>
          <p:nvPr>
            <p:ph type="title"/>
          </p:nvPr>
        </p:nvSpPr>
        <p:spPr>
          <a:xfrm>
            <a:off x="311700" y="146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Objective 1. Expected Outcomes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30"/>
          <p:cNvPicPr preferRelativeResize="0"/>
          <p:nvPr/>
        </p:nvPicPr>
        <p:blipFill rotWithShape="1">
          <a:blip r:embed="rId4">
            <a:alphaModFix/>
          </a:blip>
          <a:srcRect b="27420" l="24715" r="26049" t="29348"/>
          <a:stretch/>
        </p:blipFill>
        <p:spPr>
          <a:xfrm>
            <a:off x="182062" y="191200"/>
            <a:ext cx="963528" cy="44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1"/>
          <p:cNvSpPr txBox="1"/>
          <p:nvPr>
            <p:ph type="title"/>
          </p:nvPr>
        </p:nvSpPr>
        <p:spPr>
          <a:xfrm>
            <a:off x="311700" y="146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Objective 2. Input Data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1"/>
          <p:cNvSpPr txBox="1"/>
          <p:nvPr>
            <p:ph idx="1" type="body"/>
          </p:nvPr>
        </p:nvSpPr>
        <p:spPr>
          <a:xfrm>
            <a:off x="204775" y="1548900"/>
            <a:ext cx="3335700" cy="27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b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gSSURGO dataset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–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Available Water Storage 0-25cm; 0-50cm; 0-100cm; 0-150cm (‘MUGGATT’ table)</a:t>
            </a:r>
            <a:b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b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MN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(Statewide)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County </a:t>
            </a:r>
            <a:r>
              <a:rPr b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Parcel Dataset</a:t>
            </a:r>
            <a:endParaRPr b="1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62" name="Google Shape;2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7100" y="1179937"/>
            <a:ext cx="2750349" cy="22689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63" name="Google Shape;26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7000" y="3611125"/>
            <a:ext cx="5400924" cy="1342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64" name="Google Shape;26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5600" y="1870912"/>
            <a:ext cx="1913400" cy="14016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5" name="Google Shape;265;p31"/>
          <p:cNvSpPr txBox="1"/>
          <p:nvPr/>
        </p:nvSpPr>
        <p:spPr>
          <a:xfrm>
            <a:off x="8170333" y="2796093"/>
            <a:ext cx="74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10km</a:t>
            </a:r>
            <a:endParaRPr sz="100"/>
          </a:p>
        </p:txBody>
      </p:sp>
      <p:pic>
        <p:nvPicPr>
          <p:cNvPr id="266" name="Google Shape;266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7000" y="-57425"/>
            <a:ext cx="1668623" cy="101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48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Background: </a:t>
            </a:r>
            <a:r>
              <a:rPr lang="en">
                <a:latin typeface="Gill Sans"/>
                <a:ea typeface="Gill Sans"/>
                <a:cs typeface="Gill Sans"/>
                <a:sym typeface="Gill Sans"/>
              </a:rPr>
              <a:t>Irrigation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813" y="1213675"/>
            <a:ext cx="4554977" cy="32561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/>
          <p:nvPr/>
        </p:nvSpPr>
        <p:spPr>
          <a:xfrm>
            <a:off x="3588025" y="1250149"/>
            <a:ext cx="1050600" cy="255300"/>
          </a:xfrm>
          <a:prstGeom prst="ellipse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  <a:effectLst>
            <a:outerShdw blurRad="185738" rotWithShape="0" algn="bl" dir="6600000" dist="19050">
              <a:srgbClr val="0000FF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500" y="400050"/>
            <a:ext cx="6917002" cy="41876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2" name="Google Shape;272;p32"/>
          <p:cNvCxnSpPr/>
          <p:nvPr/>
        </p:nvCxnSpPr>
        <p:spPr>
          <a:xfrm>
            <a:off x="3109275" y="2469875"/>
            <a:ext cx="6219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3" name="Google Shape;273;p32"/>
          <p:cNvCxnSpPr/>
          <p:nvPr/>
        </p:nvCxnSpPr>
        <p:spPr>
          <a:xfrm>
            <a:off x="5136075" y="2469875"/>
            <a:ext cx="6219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3"/>
          <p:cNvSpPr txBox="1"/>
          <p:nvPr>
            <p:ph type="title"/>
          </p:nvPr>
        </p:nvSpPr>
        <p:spPr>
          <a:xfrm>
            <a:off x="311700" y="200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Objective 2. Methodology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9" name="Google Shape;27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8350" y="843700"/>
            <a:ext cx="9260677" cy="3793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000" y="-57425"/>
            <a:ext cx="1668623" cy="101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/>
          <p:nvPr>
            <p:ph type="title"/>
          </p:nvPr>
        </p:nvSpPr>
        <p:spPr>
          <a:xfrm>
            <a:off x="311700" y="200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Objective 2. Methodology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000" y="-57425"/>
            <a:ext cx="1668623" cy="1010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61850" y="1214375"/>
            <a:ext cx="10047151" cy="33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"/>
          <p:cNvSpPr txBox="1"/>
          <p:nvPr>
            <p:ph type="title"/>
          </p:nvPr>
        </p:nvSpPr>
        <p:spPr>
          <a:xfrm>
            <a:off x="340800" y="161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Objective 2.</a:t>
            </a: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 Expected Outcomes</a:t>
            </a:r>
            <a:endParaRPr/>
          </a:p>
        </p:txBody>
      </p:sp>
      <p:sp>
        <p:nvSpPr>
          <p:cNvPr id="293" name="Google Shape;293;p35"/>
          <p:cNvSpPr txBox="1"/>
          <p:nvPr>
            <p:ph idx="1" type="body"/>
          </p:nvPr>
        </p:nvSpPr>
        <p:spPr>
          <a:xfrm>
            <a:off x="196725" y="1434575"/>
            <a:ext cx="341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Understanding how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different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algorithms for summarizing MUkey polygons to parcel geometries vary AWS calculations</a:t>
            </a:r>
            <a:b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Understanding role of spatial variation within parcels in these categories</a:t>
            </a:r>
            <a:b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Understanding how these calculations may be influenced by soil depth interval.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94" name="Google Shape;294;p35"/>
          <p:cNvSpPr txBox="1"/>
          <p:nvPr/>
        </p:nvSpPr>
        <p:spPr>
          <a:xfrm>
            <a:off x="4311600" y="3339850"/>
            <a:ext cx="2082900" cy="492600"/>
          </a:xfrm>
          <a:prstGeom prst="rect">
            <a:avLst/>
          </a:prstGeom>
          <a:solidFill>
            <a:srgbClr val="92F3B7">
              <a:alpha val="2346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Total variance 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between algorithms = 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  <p:graphicFrame>
        <p:nvGraphicFramePr>
          <p:cNvPr id="295" name="Google Shape;295;p35"/>
          <p:cNvGraphicFramePr/>
          <p:nvPr/>
        </p:nvGraphicFramePr>
        <p:xfrm>
          <a:off x="3907500" y="151727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{46715CB7-6561-436E-9C4D-41C50D343302}</a:tableStyleId>
              </a:tblPr>
              <a:tblGrid>
                <a:gridCol w="488700"/>
                <a:gridCol w="488700"/>
                <a:gridCol w="488700"/>
                <a:gridCol w="488700"/>
                <a:gridCol w="488700"/>
              </a:tblGrid>
              <a:tr h="50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IDW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AWC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(other algorit-hm)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Parcel Size (acres)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31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Parcel 1 AWS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4.55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6.82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4.71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220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Parcel 2 AWS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3.45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4.55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8.90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3000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6.811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7.9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4.32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610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graphicFrame>
        <p:nvGraphicFramePr>
          <p:cNvPr id="296" name="Google Shape;296;p35"/>
          <p:cNvGraphicFramePr/>
          <p:nvPr/>
        </p:nvGraphicFramePr>
        <p:xfrm>
          <a:off x="6546075" y="151727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{46715CB7-6561-436E-9C4D-41C50D343302}</a:tableStyleId>
              </a:tblPr>
              <a:tblGrid>
                <a:gridCol w="488700"/>
                <a:gridCol w="488700"/>
                <a:gridCol w="488700"/>
                <a:gridCol w="488700"/>
                <a:gridCol w="488700"/>
              </a:tblGrid>
              <a:tr h="50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IDW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AWC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(other algorit-hm)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Parcel Size (acres)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265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Parcel 1 AWS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2.75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4.36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5.62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160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Parcel 2 AWS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4.1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5.24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4.39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2880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…</a:t>
                      </a:r>
                      <a:endParaRPr b="1"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6.31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8.9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7.94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520</a:t>
                      </a:r>
                      <a:endParaRPr sz="7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297" name="Google Shape;297;p35"/>
          <p:cNvSpPr txBox="1"/>
          <p:nvPr/>
        </p:nvSpPr>
        <p:spPr>
          <a:xfrm>
            <a:off x="4396200" y="1233175"/>
            <a:ext cx="172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0-25cm soil depth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98" name="Google Shape;298;p35"/>
          <p:cNvSpPr txBox="1"/>
          <p:nvPr/>
        </p:nvSpPr>
        <p:spPr>
          <a:xfrm>
            <a:off x="6906675" y="1233175"/>
            <a:ext cx="172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0-50cm soil depth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99" name="Google Shape;299;p35"/>
          <p:cNvSpPr txBox="1"/>
          <p:nvPr/>
        </p:nvSpPr>
        <p:spPr>
          <a:xfrm>
            <a:off x="4311600" y="4070200"/>
            <a:ext cx="2082900" cy="646500"/>
          </a:xfrm>
          <a:prstGeom prst="rect">
            <a:avLst/>
          </a:prstGeom>
          <a:solidFill>
            <a:srgbClr val="92F3B7">
              <a:alpha val="2346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Total variance within categories from spatial variation in plot size= 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00" name="Google Shape;300;p35"/>
          <p:cNvSpPr txBox="1"/>
          <p:nvPr/>
        </p:nvSpPr>
        <p:spPr>
          <a:xfrm>
            <a:off x="6643675" y="3670450"/>
            <a:ext cx="2082900" cy="800400"/>
          </a:xfrm>
          <a:prstGeom prst="rect">
            <a:avLst/>
          </a:prstGeom>
          <a:solidFill>
            <a:srgbClr val="92F3B7">
              <a:alpha val="2346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Total variance within algorithm/size categories caused by variations in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ill Sans"/>
                <a:ea typeface="Gill Sans"/>
                <a:cs typeface="Gill Sans"/>
                <a:sym typeface="Gill Sans"/>
              </a:rPr>
              <a:t>depth = </a:t>
            </a:r>
            <a:endParaRPr b="1" sz="1000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01" name="Google Shape;30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000" y="-57425"/>
            <a:ext cx="1668623" cy="101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04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Background: </a:t>
            </a:r>
            <a:r>
              <a:rPr lang="en">
                <a:latin typeface="Gill Sans"/>
                <a:ea typeface="Gill Sans"/>
                <a:cs typeface="Gill Sans"/>
                <a:sym typeface="Gill Sans"/>
              </a:rPr>
              <a:t>Irrigation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41475" y="13185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10832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●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goal of irrigation is to keep soil water levels in the optimal range. This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range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is between: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99085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○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point of crops becoming ‘stressed’ due to not enough water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99085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○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field’s point of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saturation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where any additional water will be wasted, field can’t hold any more 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083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●"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work of the LCCMR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Irrigation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Management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Assistant project is to approximate the levels of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irrigation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that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should be applied to a field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throughout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a growing season. 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35849"/>
            <a:ext cx="4231099" cy="349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175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Background: </a:t>
            </a:r>
            <a:r>
              <a:rPr lang="en">
                <a:latin typeface="Gill Sans"/>
                <a:ea typeface="Gill Sans"/>
                <a:cs typeface="Gill Sans"/>
                <a:sym typeface="Gill Sans"/>
              </a:rPr>
              <a:t>Soil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3050" y="1165700"/>
            <a:ext cx="3116375" cy="359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 rotWithShape="1">
          <a:blip r:embed="rId4">
            <a:alphaModFix/>
          </a:blip>
          <a:srcRect b="35819" l="0" r="0" t="4522"/>
          <a:stretch/>
        </p:blipFill>
        <p:spPr>
          <a:xfrm>
            <a:off x="268525" y="1899550"/>
            <a:ext cx="4852799" cy="28062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199550" y="1565000"/>
            <a:ext cx="4764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Gill Sans"/>
                <a:ea typeface="Gill Sans"/>
                <a:cs typeface="Gill Sans"/>
                <a:sym typeface="Gill Sans"/>
              </a:rPr>
              <a:t>Available Water Capacities in Centimeters per cm of Soil</a:t>
            </a:r>
            <a:endParaRPr sz="13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175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Background: </a:t>
            </a:r>
            <a:r>
              <a:rPr lang="en">
                <a:latin typeface="Gill Sans"/>
                <a:ea typeface="Gill Sans"/>
                <a:cs typeface="Gill Sans"/>
                <a:sym typeface="Gill Sans"/>
              </a:rPr>
              <a:t>Soil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8025" y="863550"/>
            <a:ext cx="4435618" cy="332863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4572000" y="8635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496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➢"/>
            </a:pPr>
            <a:r>
              <a:rPr lang="en" sz="1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Many </a:t>
            </a:r>
            <a:r>
              <a:rPr b="1" lang="en" sz="1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horizons</a:t>
            </a:r>
            <a:r>
              <a:rPr lang="en" sz="1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within a single </a:t>
            </a:r>
            <a:r>
              <a:rPr b="1" lang="en" sz="1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pedon</a:t>
            </a:r>
            <a:r>
              <a:rPr lang="en" sz="1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(3-D vertical soil unit)</a:t>
            </a:r>
            <a:endParaRPr sz="16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496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➢"/>
            </a:pPr>
            <a:r>
              <a:rPr b="1" lang="en" sz="1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Soil series </a:t>
            </a:r>
            <a:r>
              <a:rPr lang="en" sz="1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are made up of </a:t>
            </a:r>
            <a:r>
              <a:rPr b="1" lang="en" sz="1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pedons</a:t>
            </a:r>
            <a:r>
              <a:rPr lang="en" sz="1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of similar characteristics and arrangement in soil profile</a:t>
            </a:r>
            <a:br>
              <a:rPr lang="en" sz="16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endParaRPr sz="16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2261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➢"/>
            </a:pPr>
            <a:r>
              <a:rPr b="1" lang="en" sz="155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Components</a:t>
            </a:r>
            <a:r>
              <a:rPr lang="en" sz="155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are generally phases of soil series that enable the most precise interpretation.</a:t>
            </a:r>
            <a:endParaRPr sz="155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7" name="Google Shape;87;p17"/>
          <p:cNvSpPr/>
          <p:nvPr/>
        </p:nvSpPr>
        <p:spPr>
          <a:xfrm rot="5400000">
            <a:off x="2636016" y="3488858"/>
            <a:ext cx="407145" cy="1925029"/>
          </a:xfrm>
          <a:custGeom>
            <a:rect b="b" l="l" r="r" t="t"/>
            <a:pathLst>
              <a:path extrusionOk="0" h="71689" w="27839">
                <a:moveTo>
                  <a:pt x="0" y="0"/>
                </a:moveTo>
                <a:cubicBezTo>
                  <a:pt x="4633" y="6096"/>
                  <a:pt x="27473" y="24628"/>
                  <a:pt x="27798" y="36576"/>
                </a:cubicBezTo>
                <a:cubicBezTo>
                  <a:pt x="28123" y="48524"/>
                  <a:pt x="6259" y="65837"/>
                  <a:pt x="1951" y="71689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8" name="Google Shape;88;p17"/>
          <p:cNvSpPr txBox="1"/>
          <p:nvPr/>
        </p:nvSpPr>
        <p:spPr>
          <a:xfrm>
            <a:off x="2440066" y="4610553"/>
            <a:ext cx="1539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latin typeface="Gill Sans"/>
                <a:ea typeface="Gill Sans"/>
                <a:cs typeface="Gill Sans"/>
                <a:sym typeface="Gill Sans"/>
              </a:rPr>
              <a:t>Pedon</a:t>
            </a:r>
            <a:endParaRPr i="1" sz="15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4421526" y="3600454"/>
            <a:ext cx="1539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latin typeface="Gill Sans"/>
                <a:ea typeface="Gill Sans"/>
                <a:cs typeface="Gill Sans"/>
                <a:sym typeface="Gill Sans"/>
              </a:rPr>
              <a:t>Horizons</a:t>
            </a:r>
            <a:endParaRPr i="1" sz="1500"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90" name="Google Shape;90;p17"/>
          <p:cNvCxnSpPr>
            <a:stCxn id="89" idx="1"/>
          </p:cNvCxnSpPr>
          <p:nvPr/>
        </p:nvCxnSpPr>
        <p:spPr>
          <a:xfrm rot="10800000">
            <a:off x="3598626" y="3000904"/>
            <a:ext cx="822900" cy="80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1" name="Google Shape;91;p17"/>
          <p:cNvCxnSpPr>
            <a:stCxn id="89" idx="1"/>
          </p:cNvCxnSpPr>
          <p:nvPr/>
        </p:nvCxnSpPr>
        <p:spPr>
          <a:xfrm rot="10800000">
            <a:off x="3659526" y="3342304"/>
            <a:ext cx="762000" cy="46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17"/>
          <p:cNvCxnSpPr>
            <a:stCxn id="89" idx="1"/>
          </p:cNvCxnSpPr>
          <p:nvPr/>
        </p:nvCxnSpPr>
        <p:spPr>
          <a:xfrm rot="10800000">
            <a:off x="3610626" y="3671404"/>
            <a:ext cx="810900" cy="13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Google Shape;93;p17"/>
          <p:cNvCxnSpPr>
            <a:stCxn id="89" idx="1"/>
          </p:cNvCxnSpPr>
          <p:nvPr/>
        </p:nvCxnSpPr>
        <p:spPr>
          <a:xfrm flipH="1">
            <a:off x="3622926" y="3808204"/>
            <a:ext cx="798600" cy="14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" name="Google Shape;94;p17"/>
          <p:cNvSpPr txBox="1"/>
          <p:nvPr/>
        </p:nvSpPr>
        <p:spPr>
          <a:xfrm>
            <a:off x="573624" y="2036092"/>
            <a:ext cx="1098600" cy="4155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latin typeface="Gill Sans"/>
                <a:ea typeface="Gill Sans"/>
                <a:cs typeface="Gill Sans"/>
                <a:sym typeface="Gill Sans"/>
              </a:rPr>
              <a:t>Soil Series</a:t>
            </a:r>
            <a:endParaRPr i="1" sz="1500"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95" name="Google Shape;95;p17"/>
          <p:cNvCxnSpPr/>
          <p:nvPr/>
        </p:nvCxnSpPr>
        <p:spPr>
          <a:xfrm flipH="1">
            <a:off x="1017000" y="2406375"/>
            <a:ext cx="85500" cy="3291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55350" y="217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Background: </a:t>
            </a:r>
            <a:r>
              <a:rPr lang="en">
                <a:latin typeface="Gill Sans"/>
                <a:ea typeface="Gill Sans"/>
                <a:cs typeface="Gill Sans"/>
                <a:sym typeface="Gill Sans"/>
              </a:rPr>
              <a:t>SSURGO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575" y="2730225"/>
            <a:ext cx="3628000" cy="211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575" y="1341975"/>
            <a:ext cx="2527089" cy="94003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515575" y="2378000"/>
            <a:ext cx="4764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ill Sans"/>
                <a:ea typeface="Gill Sans"/>
                <a:cs typeface="Gill Sans"/>
                <a:sym typeface="Gill Sans"/>
              </a:rPr>
              <a:t>gSSURGO Database</a:t>
            </a:r>
            <a:endParaRPr sz="15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4499425" y="1059275"/>
            <a:ext cx="4118100" cy="35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5210">
              <a:solidFill>
                <a:schemeClr val="dk1"/>
              </a:solidFill>
              <a:highlight>
                <a:srgbClr val="FFFF00"/>
              </a:highlight>
              <a:latin typeface="Gill Sans"/>
              <a:ea typeface="Gill Sans"/>
              <a:cs typeface="Gill Sans"/>
              <a:sym typeface="Gill Sans"/>
            </a:endParaRPr>
          </a:p>
          <a:p>
            <a:pPr indent="-311318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●"/>
            </a:pPr>
            <a:r>
              <a:rPr lang="en" sz="52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Soil Survey Geographic (</a:t>
            </a:r>
            <a:r>
              <a:rPr b="1" lang="en" sz="52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SSURGO</a:t>
            </a:r>
            <a:r>
              <a:rPr lang="en" sz="52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) Database</a:t>
            </a:r>
            <a:endParaRPr sz="521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8143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○"/>
            </a:pPr>
            <a:r>
              <a:rPr lang="en" sz="50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Available via</a:t>
            </a:r>
            <a:r>
              <a:rPr lang="en" sz="50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USDA-NRCS (Natural Resources Conservation Service)</a:t>
            </a:r>
            <a:endParaRPr sz="501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8143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○"/>
            </a:pPr>
            <a:r>
              <a:rPr lang="en" sz="50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Highly detailed tabular soil data</a:t>
            </a:r>
            <a:endParaRPr sz="501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8143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○"/>
            </a:pPr>
            <a:r>
              <a:rPr lang="en" sz="50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Data developed by the National Cooperative Soil Survey (NCSS)</a:t>
            </a:r>
            <a:endParaRPr sz="501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08143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○"/>
            </a:pPr>
            <a:r>
              <a:rPr lang="en" sz="50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Data represents soil </a:t>
            </a:r>
            <a:r>
              <a:rPr lang="en" sz="50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attributes, derived from National Soil Information System (NASIS)</a:t>
            </a:r>
            <a:endParaRPr sz="5010">
              <a:solidFill>
                <a:schemeClr val="dk1"/>
              </a:solidFill>
              <a:highlight>
                <a:srgbClr val="FFFF00"/>
              </a:highlight>
              <a:latin typeface="Gill Sans"/>
              <a:ea typeface="Gill Sans"/>
              <a:cs typeface="Gill Sans"/>
              <a:sym typeface="Gill Sans"/>
            </a:endParaRPr>
          </a:p>
          <a:p>
            <a:pPr indent="-311318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●"/>
            </a:pPr>
            <a:r>
              <a:rPr lang="en" sz="52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“Gridded SSURGO” (</a:t>
            </a:r>
            <a:r>
              <a:rPr b="1" lang="en" sz="52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gSSURGO</a:t>
            </a:r>
            <a:r>
              <a:rPr lang="en" sz="52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) is similar to standard USDA-NRCS SSURGO Database product but in the format of an ESRI® file geodatabase</a:t>
            </a:r>
            <a:endParaRPr sz="521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1318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Char char="○"/>
            </a:pPr>
            <a:r>
              <a:rPr lang="en" sz="521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Contains data in raster format</a:t>
            </a:r>
            <a:endParaRPr sz="521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425" y="1215375"/>
            <a:ext cx="1726135" cy="16659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139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Background: </a:t>
            </a:r>
            <a:r>
              <a:rPr lang="en">
                <a:latin typeface="Gill Sans"/>
                <a:ea typeface="Gill Sans"/>
                <a:cs typeface="Gill Sans"/>
                <a:sym typeface="Gill Sans"/>
              </a:rPr>
              <a:t>SSURGO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4605975" y="899325"/>
            <a:ext cx="476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Gill Sans"/>
                <a:ea typeface="Gill Sans"/>
                <a:cs typeface="Gill Sans"/>
                <a:sym typeface="Gill Sans"/>
              </a:rPr>
              <a:t>gSSURGO Data Structure</a:t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 rotWithShape="1">
          <a:blip r:embed="rId4">
            <a:alphaModFix/>
          </a:blip>
          <a:srcRect b="19124" l="3557" r="11732" t="10695"/>
          <a:stretch/>
        </p:blipFill>
        <p:spPr>
          <a:xfrm>
            <a:off x="4989313" y="1266137"/>
            <a:ext cx="3936276" cy="321012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47800" y="712200"/>
            <a:ext cx="3148001" cy="23610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19"/>
          <p:cNvCxnSpPr/>
          <p:nvPr/>
        </p:nvCxnSpPr>
        <p:spPr>
          <a:xfrm rot="10800000">
            <a:off x="2291950" y="2146125"/>
            <a:ext cx="2871300" cy="2040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" name="Google Shape;115;p19"/>
          <p:cNvCxnSpPr/>
          <p:nvPr/>
        </p:nvCxnSpPr>
        <p:spPr>
          <a:xfrm flipH="1">
            <a:off x="3053700" y="1542675"/>
            <a:ext cx="3491700" cy="1092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6" name="Google Shape;116;p19"/>
          <p:cNvCxnSpPr/>
          <p:nvPr/>
        </p:nvCxnSpPr>
        <p:spPr>
          <a:xfrm rot="10800000">
            <a:off x="3897550" y="3012200"/>
            <a:ext cx="1265700" cy="8874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" name="Google Shape;117;p19"/>
          <p:cNvCxnSpPr/>
          <p:nvPr/>
        </p:nvCxnSpPr>
        <p:spPr>
          <a:xfrm rot="10800000">
            <a:off x="3533900" y="2881275"/>
            <a:ext cx="1599900" cy="11562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8" name="Google Shape;118;p19"/>
          <p:cNvCxnSpPr/>
          <p:nvPr/>
        </p:nvCxnSpPr>
        <p:spPr>
          <a:xfrm rot="10800000">
            <a:off x="3097300" y="2575600"/>
            <a:ext cx="2051400" cy="16659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418300" y="3521300"/>
            <a:ext cx="3329700" cy="1443600"/>
          </a:xfrm>
          <a:prstGeom prst="rect">
            <a:avLst/>
          </a:prstGeom>
          <a:noFill/>
          <a:ln cap="flat" cmpd="sng" w="19050">
            <a:solidFill>
              <a:srgbClr val="EAD1DC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 u="sng">
                <a:solidFill>
                  <a:srgbClr val="0000FF"/>
                </a:solidFill>
                <a:latin typeface="Gill Sans"/>
                <a:ea typeface="Gill Sans"/>
                <a:cs typeface="Gill Sans"/>
                <a:sym typeface="Gill Sans"/>
              </a:rPr>
              <a:t>MapUnit Polygon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: </a:t>
            </a:r>
            <a:r>
              <a:rPr lang="en" u="sng">
                <a:solidFill>
                  <a:srgbClr val="FF00FF"/>
                </a:solidFill>
                <a:latin typeface="Gill Sans"/>
                <a:ea typeface="Gill Sans"/>
                <a:cs typeface="Gill Sans"/>
                <a:sym typeface="Gill Sans"/>
              </a:rPr>
              <a:t>Component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 = </a:t>
            </a:r>
            <a:b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  </a:t>
            </a:r>
            <a:r>
              <a:rPr b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1:Many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relationship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Gill Sans"/>
              <a:buChar char="●"/>
            </a:pPr>
            <a:r>
              <a:rPr lang="en" u="sng">
                <a:solidFill>
                  <a:srgbClr val="FF00FF"/>
                </a:solidFill>
                <a:latin typeface="Gill Sans"/>
                <a:ea typeface="Gill Sans"/>
                <a:cs typeface="Gill Sans"/>
                <a:sym typeface="Gill Sans"/>
              </a:rPr>
              <a:t>Component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: </a:t>
            </a:r>
            <a:r>
              <a:rPr lang="en" u="sng">
                <a:solidFill>
                  <a:srgbClr val="00D700"/>
                </a:solidFill>
                <a:latin typeface="Gill Sans"/>
                <a:ea typeface="Gill Sans"/>
                <a:cs typeface="Gill Sans"/>
                <a:sym typeface="Gill Sans"/>
              </a:rPr>
              <a:t>Horizon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= </a:t>
            </a:r>
            <a:b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  </a:t>
            </a:r>
            <a:r>
              <a:rPr b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1:Many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relationship</a:t>
            </a:r>
            <a:endParaRPr sz="11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20" name="Google Shape;120;p19"/>
          <p:cNvPicPr preferRelativeResize="0"/>
          <p:nvPr/>
        </p:nvPicPr>
        <p:blipFill rotWithShape="1">
          <a:blip r:embed="rId4">
            <a:alphaModFix/>
          </a:blip>
          <a:srcRect b="65013" l="75267" r="19239" t="30519"/>
          <a:stretch/>
        </p:blipFill>
        <p:spPr>
          <a:xfrm>
            <a:off x="5652175" y="2040249"/>
            <a:ext cx="255252" cy="2043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/>
          <p:nvPr/>
        </p:nvSpPr>
        <p:spPr>
          <a:xfrm>
            <a:off x="5179100" y="2252750"/>
            <a:ext cx="1305900" cy="479700"/>
          </a:xfrm>
          <a:prstGeom prst="rect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/>
          <p:nvPr/>
        </p:nvSpPr>
        <p:spPr>
          <a:xfrm>
            <a:off x="7526400" y="2398675"/>
            <a:ext cx="1239600" cy="4557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311700" y="235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Project Overview: </a:t>
            </a:r>
            <a:r>
              <a:rPr lang="en">
                <a:latin typeface="Gill Sans"/>
                <a:ea typeface="Gill Sans"/>
                <a:cs typeface="Gill Sans"/>
                <a:sym typeface="Gill Sans"/>
              </a:rPr>
              <a:t>Irrigation Management Assistant Tool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724604" y="1519489"/>
            <a:ext cx="36738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rgbClr val="1155CC"/>
                </a:solidFill>
                <a:latin typeface="Gill Sans"/>
                <a:ea typeface="Gill Sans"/>
                <a:cs typeface="Gill Sans"/>
                <a:sym typeface="Gill Sans"/>
              </a:rPr>
              <a:t>SSURGO input data tables</a:t>
            </a:r>
            <a:endParaRPr b="1">
              <a:solidFill>
                <a:srgbClr val="1155CC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4188009" y="3921626"/>
            <a:ext cx="384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?</a:t>
            </a:r>
            <a:endParaRPr sz="3100"/>
          </a:p>
        </p:txBody>
      </p:sp>
      <p:cxnSp>
        <p:nvCxnSpPr>
          <p:cNvPr id="130" name="Google Shape;130;p20"/>
          <p:cNvCxnSpPr/>
          <p:nvPr/>
        </p:nvCxnSpPr>
        <p:spPr>
          <a:xfrm>
            <a:off x="2279084" y="3337526"/>
            <a:ext cx="1851600" cy="86430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000" y="1940421"/>
            <a:ext cx="1685491" cy="85664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8859" y="2264062"/>
            <a:ext cx="2692301" cy="85664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1527" y="2350700"/>
            <a:ext cx="2168669" cy="1879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60971" y="1756834"/>
            <a:ext cx="1810825" cy="1223836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4712183" y="1519477"/>
            <a:ext cx="36738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rgbClr val="674EA7"/>
                </a:solidFill>
                <a:latin typeface="Gill Sans"/>
                <a:ea typeface="Gill Sans"/>
                <a:cs typeface="Gill Sans"/>
                <a:sym typeface="Gill Sans"/>
              </a:rPr>
              <a:t>Field-level soil water holding capacity</a:t>
            </a:r>
            <a:endParaRPr b="1">
              <a:solidFill>
                <a:srgbClr val="674EA7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136" name="Google Shape;136;p20"/>
          <p:cNvCxnSpPr/>
          <p:nvPr/>
        </p:nvCxnSpPr>
        <p:spPr>
          <a:xfrm flipH="1" rot="10800000">
            <a:off x="4680290" y="3646653"/>
            <a:ext cx="1090800" cy="5691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1540172" y="1213600"/>
            <a:ext cx="36738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Moving from:</a:t>
            </a:r>
            <a:endParaRPr i="1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4503808" y="1213600"/>
            <a:ext cx="9390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to:</a:t>
            </a:r>
            <a:endParaRPr i="1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2F098">
            <a:alpha val="7819"/>
          </a:srgbClr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311700" y="241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Main</a:t>
            </a: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 Research Objectives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375700" y="1303175"/>
            <a:ext cx="3999900" cy="15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300" u="sng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Objective</a:t>
            </a:r>
            <a:r>
              <a:rPr b="1" lang="en" sz="1300" u="sng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1.</a:t>
            </a:r>
            <a:br>
              <a:rPr b="1" lang="en" sz="13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br>
              <a:rPr lang="en" sz="13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</a:b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Determine how SSURGO 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summarizes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b="1"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map unit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Available Water Capacity (AWC) at their four reported depth intervals (0-25cm, 0-50cm, 0-100cm, 0-150cm), so method may be applied to </a:t>
            </a:r>
            <a:r>
              <a:rPr lang="en" sz="1200" u="sng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any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arbitrary </a:t>
            </a:r>
            <a:r>
              <a:rPr lang="en" sz="1200" u="sng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depth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X to X</a:t>
            </a:r>
            <a:r>
              <a:rPr baseline="-25000"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using soil component/horizon attributes in SSURGO</a:t>
            </a:r>
            <a:endParaRPr sz="1200">
              <a:solidFill>
                <a:schemeClr val="dk1"/>
              </a:solidFill>
              <a:highlight>
                <a:srgbClr val="FF0000"/>
              </a:highligh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5" name="Google Shape;145;p21"/>
          <p:cNvSpPr txBox="1"/>
          <p:nvPr>
            <p:ph idx="2" type="body"/>
          </p:nvPr>
        </p:nvSpPr>
        <p:spPr>
          <a:xfrm>
            <a:off x="375700" y="3238775"/>
            <a:ext cx="3999900" cy="15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Objective</a:t>
            </a:r>
            <a:r>
              <a:rPr b="1" lang="en" sz="1300" u="sng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2.</a:t>
            </a:r>
            <a:endParaRPr sz="1300" u="sng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Characterize </a:t>
            </a:r>
            <a:r>
              <a:rPr lang="en" sz="1200" u="sng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variability between spatial summarization methods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" sz="1200">
                <a:solidFill>
                  <a:schemeClr val="dk1"/>
                </a:solidFill>
                <a:highlight>
                  <a:srgbClr val="FF0000"/>
                </a:highlight>
                <a:latin typeface="Gill Sans"/>
                <a:ea typeface="Gill Sans"/>
                <a:cs typeface="Gill Sans"/>
                <a:sym typeface="Gill Sans"/>
              </a:rPr>
              <a:t>(?,?,?) 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for estimating </a:t>
            </a:r>
            <a:r>
              <a:rPr b="1"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field-level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AWC (for 0-24, 24-48in, etc.) from map-unit-level AWC from MUAGGATT table for AWS 0-25in, etc.</a:t>
            </a:r>
            <a:endParaRPr sz="1200">
              <a:solidFill>
                <a:schemeClr val="dk1"/>
              </a:solidFill>
              <a:highlight>
                <a:srgbClr val="FF0000"/>
              </a:highlight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9775" y="2923050"/>
            <a:ext cx="4514227" cy="238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1"/>
          <p:cNvPicPr preferRelativeResize="0"/>
          <p:nvPr/>
        </p:nvPicPr>
        <p:blipFill rotWithShape="1">
          <a:blip r:embed="rId5">
            <a:alphaModFix/>
          </a:blip>
          <a:srcRect b="27420" l="24715" r="26049" t="29348"/>
          <a:stretch/>
        </p:blipFill>
        <p:spPr>
          <a:xfrm>
            <a:off x="4942424" y="1303187"/>
            <a:ext cx="3090852" cy="1435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" name="Google Shape;148;p21"/>
          <p:cNvCxnSpPr/>
          <p:nvPr/>
        </p:nvCxnSpPr>
        <p:spPr>
          <a:xfrm>
            <a:off x="5754100" y="4066425"/>
            <a:ext cx="538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9" name="Google Shape;149;p21"/>
          <p:cNvCxnSpPr/>
          <p:nvPr/>
        </p:nvCxnSpPr>
        <p:spPr>
          <a:xfrm>
            <a:off x="7237725" y="4066425"/>
            <a:ext cx="538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" name="Google Shape;150;p21"/>
          <p:cNvSpPr/>
          <p:nvPr/>
        </p:nvSpPr>
        <p:spPr>
          <a:xfrm>
            <a:off x="8033275" y="1484002"/>
            <a:ext cx="141822" cy="451923"/>
          </a:xfrm>
          <a:custGeom>
            <a:rect b="b" l="l" r="r" t="t"/>
            <a:pathLst>
              <a:path extrusionOk="0" h="27352" w="8438">
                <a:moveTo>
                  <a:pt x="0" y="0"/>
                </a:moveTo>
                <a:cubicBezTo>
                  <a:pt x="2127" y="0"/>
                  <a:pt x="4725" y="795"/>
                  <a:pt x="5820" y="2619"/>
                </a:cubicBezTo>
                <a:cubicBezTo>
                  <a:pt x="7168" y="4866"/>
                  <a:pt x="5098" y="7890"/>
                  <a:pt x="5529" y="10475"/>
                </a:cubicBezTo>
                <a:cubicBezTo>
                  <a:pt x="5707" y="11544"/>
                  <a:pt x="8438" y="10846"/>
                  <a:pt x="8438" y="11930"/>
                </a:cubicBezTo>
                <a:cubicBezTo>
                  <a:pt x="8438" y="13445"/>
                  <a:pt x="5050" y="13985"/>
                  <a:pt x="5529" y="15422"/>
                </a:cubicBezTo>
                <a:cubicBezTo>
                  <a:pt x="6402" y="18041"/>
                  <a:pt x="9019" y="20659"/>
                  <a:pt x="8147" y="23278"/>
                </a:cubicBezTo>
                <a:cubicBezTo>
                  <a:pt x="7473" y="25305"/>
                  <a:pt x="5227" y="26677"/>
                  <a:pt x="3201" y="27352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1" name="Google Shape;151;p21"/>
          <p:cNvSpPr txBox="1"/>
          <p:nvPr/>
        </p:nvSpPr>
        <p:spPr>
          <a:xfrm>
            <a:off x="8175100" y="1484000"/>
            <a:ext cx="96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AWC</a:t>
            </a:r>
            <a:r>
              <a:rPr baseline="-25000" i="1" lang="en" sz="1200"/>
              <a:t>X1</a:t>
            </a:r>
            <a:r>
              <a:rPr baseline="-25000" i="1" lang="en" sz="1200"/>
              <a:t>-X2 </a:t>
            </a:r>
            <a:endParaRPr i="1"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